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29184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9643">
          <p15:clr>
            <a:srgbClr val="747775"/>
          </p15:clr>
        </p15:guide>
        <p15:guide id="2" pos="24523">
          <p15:clr>
            <a:srgbClr val="747775"/>
          </p15:clr>
        </p15:guide>
        <p15:guide id="3" pos="27473">
          <p15:clr>
            <a:srgbClr val="747775"/>
          </p15:clr>
        </p15:guide>
        <p15:guide id="4" pos="220">
          <p15:clr>
            <a:srgbClr val="747775"/>
          </p15:clr>
        </p15:guide>
        <p15:guide id="5" pos="8481">
          <p15:clr>
            <a:srgbClr val="747775"/>
          </p15:clr>
        </p15:guide>
        <p15:guide id="6" pos="8660">
          <p15:clr>
            <a:srgbClr val="747775"/>
          </p15:clr>
        </p15:guide>
        <p15:guide id="7" pos="19490">
          <p15:clr>
            <a:srgbClr val="747775"/>
          </p15:clr>
        </p15:guide>
        <p15:guide id="8" orient="horz" pos="3929">
          <p15:clr>
            <a:srgbClr val="747775"/>
          </p15:clr>
        </p15:guide>
        <p15:guide id="9" pos="24606">
          <p15:clr>
            <a:srgbClr val="747775"/>
          </p15:clr>
        </p15:guide>
        <p15:guide id="10" orient="horz" pos="20443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iPj0DBnRQEAaq7emJ4h3YFRhn7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E4249DB-322C-410A-BEF1-B91403F8EB56}">
  <a:tblStyle styleId="{4E4249DB-322C-410A-BEF1-B91403F8EB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9643"/>
        <p:guide pos="24523"/>
        <p:guide pos="27473"/>
        <p:guide pos="220"/>
        <p:guide pos="8481"/>
        <p:guide pos="8660"/>
        <p:guide pos="19490"/>
        <p:guide pos="3929" orient="horz"/>
        <p:guide pos="24606"/>
        <p:guide pos="2044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6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714ee372c_0_0:notes"/>
          <p:cNvSpPr/>
          <p:nvPr>
            <p:ph idx="2" type="sldImg"/>
          </p:nvPr>
        </p:nvSpPr>
        <p:spPr>
          <a:xfrm>
            <a:off x="1143263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34714ee37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Arthroplasty - joint replacement surgery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ctrTitle"/>
          </p:nvPr>
        </p:nvSpPr>
        <p:spPr>
          <a:xfrm>
            <a:off x="1496200" y="4765280"/>
            <a:ext cx="40898700" cy="1313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9pPr>
          </a:lstStyle>
          <a:p/>
        </p:txBody>
      </p:sp>
      <p:sp>
        <p:nvSpPr>
          <p:cNvPr id="11" name="Google Shape;11;p3"/>
          <p:cNvSpPr txBox="1"/>
          <p:nvPr>
            <p:ph idx="1" type="subTitle"/>
          </p:nvPr>
        </p:nvSpPr>
        <p:spPr>
          <a:xfrm>
            <a:off x="1496160" y="18138400"/>
            <a:ext cx="40898700" cy="50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12" name="Google Shape;12;p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hasCustomPrompt="1" type="title"/>
          </p:nvPr>
        </p:nvSpPr>
        <p:spPr>
          <a:xfrm>
            <a:off x="1496160" y="7079200"/>
            <a:ext cx="40898700" cy="1256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900"/>
              <a:buNone/>
              <a:defRPr sz="62900"/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1496160" y="20174240"/>
            <a:ext cx="40898700" cy="83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1496160" y="7375840"/>
            <a:ext cx="40898700" cy="21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1496160" y="13765440"/>
            <a:ext cx="40898700" cy="5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1496160" y="7375840"/>
            <a:ext cx="19199700" cy="21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92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23195520" y="7375840"/>
            <a:ext cx="19199700" cy="21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92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1496160" y="3555840"/>
            <a:ext cx="13478400" cy="483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628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6286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2353200" y="2880960"/>
            <a:ext cx="30565500" cy="2618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/>
        </p:txBody>
      </p:sp>
      <p:sp>
        <p:nvSpPr>
          <p:cNvPr id="34" name="Google Shape;34;p9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/>
          <p:nvPr/>
        </p:nvSpPr>
        <p:spPr>
          <a:xfrm>
            <a:off x="21945600" y="-800"/>
            <a:ext cx="21945600" cy="3291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9475" lIns="479475" spcFirstLastPara="1" rIns="479475" wrap="square" tIns="479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0"/>
          <p:cNvSpPr txBox="1"/>
          <p:nvPr>
            <p:ph type="title"/>
          </p:nvPr>
        </p:nvSpPr>
        <p:spPr>
          <a:xfrm>
            <a:off x="1274400" y="7892320"/>
            <a:ext cx="19416900" cy="948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/>
        </p:txBody>
      </p:sp>
      <p:sp>
        <p:nvSpPr>
          <p:cNvPr id="38" name="Google Shape;38;p10"/>
          <p:cNvSpPr txBox="1"/>
          <p:nvPr>
            <p:ph idx="1" type="subTitle"/>
          </p:nvPr>
        </p:nvSpPr>
        <p:spPr>
          <a:xfrm>
            <a:off x="1274400" y="17939680"/>
            <a:ext cx="19416900" cy="79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23709600" y="4634080"/>
            <a:ext cx="18417600" cy="236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-825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496160" y="27075680"/>
            <a:ext cx="28794300" cy="38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/>
            </a:lvl1pPr>
          </a:lstStyle>
          <a:p/>
        </p:txBody>
      </p:sp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496160" y="2848160"/>
            <a:ext cx="408987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Font typeface="Arial"/>
              <a:buNone/>
              <a:defRPr b="0" i="0" sz="14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496160" y="7375840"/>
            <a:ext cx="40898700" cy="21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rmAutofit/>
          </a:bodyPr>
          <a:lstStyle>
            <a:lvl1pPr indent="-825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Char char="●"/>
              <a:defRPr b="0" i="0" sz="9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92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○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692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■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692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●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692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○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692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■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692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●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692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○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692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Font typeface="Arial"/>
              <a:buChar char="■"/>
              <a:defRPr b="0" i="0" sz="7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475" lIns="479475" spcFirstLastPara="1" rIns="479475" wrap="square" tIns="4794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10.png"/><Relationship Id="rId13" Type="http://schemas.openxmlformats.org/officeDocument/2006/relationships/image" Target="../media/image1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5" Type="http://schemas.openxmlformats.org/officeDocument/2006/relationships/image" Target="../media/image5.png"/><Relationship Id="rId14" Type="http://schemas.openxmlformats.org/officeDocument/2006/relationships/image" Target="../media/image7.png"/><Relationship Id="rId16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714ee372c_0_0"/>
          <p:cNvSpPr/>
          <p:nvPr/>
        </p:nvSpPr>
        <p:spPr>
          <a:xfrm>
            <a:off x="-74575" y="5023050"/>
            <a:ext cx="43891200" cy="27895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4714ee372c_0_0"/>
          <p:cNvSpPr txBox="1"/>
          <p:nvPr>
            <p:ph type="title"/>
          </p:nvPr>
        </p:nvSpPr>
        <p:spPr>
          <a:xfrm>
            <a:off x="9224700" y="975125"/>
            <a:ext cx="267939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475" lIns="479475" spcFirstLastPara="1" rIns="479475" wrap="square" tIns="4794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9700">
                <a:highlight>
                  <a:srgbClr val="FFFFFF"/>
                </a:highlight>
              </a:rPr>
              <a:t>Initial Study of VR Haptic Multi-Level Scalpel Incision Simulation</a:t>
            </a:r>
            <a:endParaRPr b="1" sz="9700"/>
          </a:p>
        </p:txBody>
      </p:sp>
      <p:pic>
        <p:nvPicPr>
          <p:cNvPr id="56" name="Google Shape;56;g34714ee372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08850" y="307767"/>
            <a:ext cx="6715531" cy="15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g34714ee372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724" y="370352"/>
            <a:ext cx="8526226" cy="121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34714ee372c_0_0"/>
          <p:cNvSpPr txBox="1"/>
          <p:nvPr/>
        </p:nvSpPr>
        <p:spPr>
          <a:xfrm>
            <a:off x="15087600" y="649050"/>
            <a:ext cx="13716000" cy="15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1" i="0" lang="en" sz="4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Immersive Computing for Touch Lab Presents:</a:t>
            </a:r>
            <a:endParaRPr b="1" i="0" sz="4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4714ee372c_0_0"/>
          <p:cNvSpPr txBox="1"/>
          <p:nvPr/>
        </p:nvSpPr>
        <p:spPr>
          <a:xfrm>
            <a:off x="37362850" y="1673600"/>
            <a:ext cx="60036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3800">
                <a:solidFill>
                  <a:schemeClr val="dk1"/>
                </a:solidFill>
              </a:rPr>
              <a:t>SUS &amp; NASA TLX Graphs,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lang="en" sz="3800">
                <a:solidFill>
                  <a:schemeClr val="dk1"/>
                </a:solidFill>
              </a:rPr>
              <a:t>Joseph Demore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0" i="0" lang="en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Advised By,</a:t>
            </a:r>
            <a:endParaRPr b="0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3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Kwangtaek Kim</a:t>
            </a:r>
            <a:endParaRPr b="1" i="0" sz="3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4714ee372c_0_0"/>
          <p:cNvSpPr txBox="1"/>
          <p:nvPr/>
        </p:nvSpPr>
        <p:spPr>
          <a:xfrm>
            <a:off x="389850" y="18959625"/>
            <a:ext cx="13096800" cy="461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Procedure (with Joint Resection)</a:t>
            </a:r>
            <a:r>
              <a:rPr b="1" baseline="30000" lang="en" sz="3600">
                <a:solidFill>
                  <a:schemeClr val="dk1"/>
                </a:solidFill>
              </a:rPr>
              <a:t>[1]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Incisions are made to release the tendons holding the toe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end of one bone is removed so the toe can be fully straightened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fusion is required, bone is removed from both sides of the affected joint to restore alignment, allowing the bones to fuse together in the healing process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pin is placed through the bones and out of the toe to maintain the straightened position throughout the healing process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b="0" i="0" lang="e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scalpel incision is stitched and the pin is capped outside of the toes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4714ee372c_0_0"/>
          <p:cNvSpPr txBox="1"/>
          <p:nvPr/>
        </p:nvSpPr>
        <p:spPr>
          <a:xfrm>
            <a:off x="370554" y="30103929"/>
            <a:ext cx="13096800" cy="23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References:</a:t>
            </a:r>
            <a:endParaRPr b="1" i="0" sz="3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[1] Health Decide. Hammer toe correction. Resurgens Orthopaedics; 2023.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[2] Scrawk J. CGALDotNet. GitHub; 2026.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[3] AHRQ. System Usability Scale (SUS). 2026.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[4] NASA. Task Load Index (TLX) Scale. 2026.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62" name="Google Shape;62;g34714ee372c_0_0"/>
          <p:cNvSpPr txBox="1"/>
          <p:nvPr/>
        </p:nvSpPr>
        <p:spPr>
          <a:xfrm>
            <a:off x="191375" y="6263100"/>
            <a:ext cx="13271400" cy="322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chemeClr val="lt1"/>
                </a:highlight>
              </a:rPr>
              <a:t>Hammer toe correction via Proximal Interphalangeal Joint (</a:t>
            </a:r>
            <a:r>
              <a:rPr b="1" lang="en" sz="3000">
                <a:solidFill>
                  <a:schemeClr val="dk1"/>
                </a:solidFill>
                <a:highlight>
                  <a:schemeClr val="lt1"/>
                </a:highlight>
              </a:rPr>
              <a:t>PIP)</a:t>
            </a:r>
            <a:r>
              <a:rPr lang="en" sz="3000">
                <a:solidFill>
                  <a:schemeClr val="dk1"/>
                </a:solidFill>
                <a:highlight>
                  <a:schemeClr val="lt1"/>
                </a:highlight>
              </a:rPr>
              <a:t> arthroplasty requires precise force modulation during soft-tissue incision and bone resection. No dedicated simulation platform exists for this procedure; trainees rely on cadavers and supervised OR exposure, both constrained by cost and availability.</a:t>
            </a:r>
            <a:endParaRPr b="0" i="0" sz="30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4714ee372c_0_0"/>
          <p:cNvSpPr txBox="1"/>
          <p:nvPr/>
        </p:nvSpPr>
        <p:spPr>
          <a:xfrm>
            <a:off x="278675" y="15844059"/>
            <a:ext cx="13096800" cy="22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chemeClr val="lt1"/>
                </a:highlight>
              </a:rPr>
              <a:t>Develop a haptic-augmented VR simulator for the incision, resection, and fragment removal phases of hammer toe correction and evaluate its feasibility for procedural skill training.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34714ee372c_0_0"/>
          <p:cNvSpPr txBox="1"/>
          <p:nvPr/>
        </p:nvSpPr>
        <p:spPr>
          <a:xfrm>
            <a:off x="31178850" y="6262325"/>
            <a:ext cx="7751100" cy="303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3500">
                <a:solidFill>
                  <a:schemeClr val="dk1"/>
                </a:solidFill>
              </a:rPr>
              <a:t>Participants</a:t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chemeClr val="lt1"/>
                </a:highlight>
              </a:rPr>
              <a:t>N=10 (mean age 22.7 yrs, SD 4.6; 7M/3F; no visual or tactile impairments; no prior medical training or simulator exposure). Each completed 10 trials across all three subtasks.</a:t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65" name="Google Shape;65;g34714ee372c_0_0" title="Toes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575" y="10697813"/>
            <a:ext cx="6791725" cy="37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34714ee372c_0_0" title="Screenshot 2026-04-06 232858.png"/>
          <p:cNvPicPr preferRelativeResize="0"/>
          <p:nvPr/>
        </p:nvPicPr>
        <p:blipFill rotWithShape="1">
          <a:blip r:embed="rId6">
            <a:alphaModFix/>
          </a:blip>
          <a:srcRect b="12247" l="0" r="0" t="12247"/>
          <a:stretch/>
        </p:blipFill>
        <p:spPr>
          <a:xfrm>
            <a:off x="7615225" y="10697813"/>
            <a:ext cx="5847651" cy="3773274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g34714ee372c_0_0" title="Screenshot 2026-03-31 161225.png"/>
          <p:cNvPicPr preferRelativeResize="0"/>
          <p:nvPr/>
        </p:nvPicPr>
        <p:blipFill rotWithShape="1">
          <a:blip r:embed="rId7">
            <a:alphaModFix/>
          </a:blip>
          <a:srcRect b="8583" l="0" r="0" t="8574"/>
          <a:stretch/>
        </p:blipFill>
        <p:spPr>
          <a:xfrm>
            <a:off x="15911900" y="28494175"/>
            <a:ext cx="5417724" cy="391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g34714ee372c_0_0" title="Screenshot 2026-03-31 161057.png"/>
          <p:cNvPicPr preferRelativeResize="0"/>
          <p:nvPr/>
        </p:nvPicPr>
        <p:blipFill rotWithShape="1">
          <a:blip r:embed="rId8">
            <a:alphaModFix/>
          </a:blip>
          <a:srcRect b="4562" l="0" r="0" t="4553"/>
          <a:stretch/>
        </p:blipFill>
        <p:spPr>
          <a:xfrm>
            <a:off x="23403626" y="24098600"/>
            <a:ext cx="5528951" cy="3994624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g34714ee372c_0_0" title="User.jpg"/>
          <p:cNvPicPr preferRelativeResize="0"/>
          <p:nvPr/>
        </p:nvPicPr>
        <p:blipFill rotWithShape="1">
          <a:blip r:embed="rId9">
            <a:alphaModFix/>
          </a:blip>
          <a:srcRect b="8589" l="0" r="0" t="8589"/>
          <a:stretch/>
        </p:blipFill>
        <p:spPr>
          <a:xfrm>
            <a:off x="39061875" y="5369125"/>
            <a:ext cx="4535924" cy="3769743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g34714ee372c_0_0"/>
          <p:cNvSpPr txBox="1"/>
          <p:nvPr/>
        </p:nvSpPr>
        <p:spPr>
          <a:xfrm>
            <a:off x="374750" y="25209050"/>
            <a:ext cx="13096800" cy="421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Simulation Development: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Three sequential subtasks: scalpel incision, reciprocating saw resection, forceps fragment removal.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Scalpel: cut points appended at &gt;0.3 mm displacement; visual start/end/path guides overlaid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Saw: collision-driven; blade extruded at exit to form cutter; </a:t>
            </a:r>
            <a:r>
              <a:rPr lang="en" sz="2800">
                <a:solidFill>
                  <a:schemeClr val="dk1"/>
                </a:solidFill>
              </a:rPr>
              <a:t>visual start/end/path guides overlaid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Forceps: proximity-triggered parenting; button press grabs/releases fragment; BoneDeposit event logged on successful deposit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71" name="Google Shape;71;g34714ee372c_0_0"/>
          <p:cNvSpPr txBox="1"/>
          <p:nvPr/>
        </p:nvSpPr>
        <p:spPr>
          <a:xfrm>
            <a:off x="389850" y="24239050"/>
            <a:ext cx="13096800" cy="70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Method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34714ee372c_0_0"/>
          <p:cNvSpPr txBox="1"/>
          <p:nvPr/>
        </p:nvSpPr>
        <p:spPr>
          <a:xfrm>
            <a:off x="31200350" y="25990541"/>
            <a:ext cx="12413100" cy="450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</a:rPr>
              <a:t>Conclusion:</a:t>
            </a:r>
            <a:endParaRPr b="1" sz="36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Stable performance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Strong baseline precision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Large full-stroke drift likely due to missing visual resection guide, not user skill limitations.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Numerous bad grab events indicate </a:t>
            </a:r>
            <a:r>
              <a:rPr lang="en" sz="2800">
                <a:solidFill>
                  <a:schemeClr val="dk2"/>
                </a:solidFill>
              </a:rPr>
              <a:t>collider</a:t>
            </a:r>
            <a:r>
              <a:rPr lang="en" sz="2800">
                <a:solidFill>
                  <a:schemeClr val="dk2"/>
                </a:solidFill>
              </a:rPr>
              <a:t> mismatch, impact of usability was limited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High usability and low cognitive load.</a:t>
            </a:r>
            <a:endParaRPr sz="2800">
              <a:solidFill>
                <a:schemeClr val="dk2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</a:pPr>
            <a:r>
              <a:rPr lang="en" sz="2800">
                <a:solidFill>
                  <a:schemeClr val="dk2"/>
                </a:solidFill>
              </a:rPr>
              <a:t>Strong preference for scalpel haptics; suggested improvements include camera control, tool switching, and incision visualization.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73" name="Google Shape;73;g34714ee372c_0_0" title="01_SUS_RADAR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192650" y="14606863"/>
            <a:ext cx="5957274" cy="42177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g34714ee372c_0_0"/>
          <p:cNvGraphicFramePr/>
          <p:nvPr/>
        </p:nvGraphicFramePr>
        <p:xfrm>
          <a:off x="13747288" y="222435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2416075"/>
                <a:gridCol w="2416075"/>
                <a:gridCol w="2416075"/>
                <a:gridCol w="2416075"/>
                <a:gridCol w="2416075"/>
                <a:gridCol w="2416075"/>
                <a:gridCol w="2685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Model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Foot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Toe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Phalanx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Scalpel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Saw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Foreceps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Vertex Count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6,617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798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139-363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344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206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2650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5" name="Google Shape;75;g34714ee372c_0_0" title="06_NASA-TLX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434775" y="15496085"/>
            <a:ext cx="6089600" cy="33350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34714ee372c_0_0"/>
          <p:cNvSpPr txBox="1"/>
          <p:nvPr/>
        </p:nvSpPr>
        <p:spPr>
          <a:xfrm>
            <a:off x="31192775" y="14160450"/>
            <a:ext cx="5957400" cy="48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2300">
                <a:solidFill>
                  <a:schemeClr val="dk2"/>
                </a:solidFill>
              </a:rPr>
              <a:t>SUS</a:t>
            </a:r>
            <a:endParaRPr b="1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77" name="Google Shape;77;g34714ee372c_0_0"/>
          <p:cNvSpPr txBox="1"/>
          <p:nvPr/>
        </p:nvSpPr>
        <p:spPr>
          <a:xfrm>
            <a:off x="37425800" y="14166280"/>
            <a:ext cx="6098700" cy="132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" sz="2300">
                <a:solidFill>
                  <a:schemeClr val="dk2"/>
                </a:solidFill>
              </a:rPr>
              <a:t>NASA TLX</a:t>
            </a:r>
            <a:endParaRPr b="1"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78" name="Google Shape;78;g34714ee372c_0_0" title="Screenshot 2026-03-31 161255.png"/>
          <p:cNvPicPr preferRelativeResize="0"/>
          <p:nvPr/>
        </p:nvPicPr>
        <p:blipFill rotWithShape="1">
          <a:blip r:embed="rId12">
            <a:alphaModFix/>
          </a:blip>
          <a:srcRect b="8507" l="0" r="0" t="8499"/>
          <a:stretch/>
        </p:blipFill>
        <p:spPr>
          <a:xfrm>
            <a:off x="23411606" y="28494180"/>
            <a:ext cx="5528944" cy="3914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Google Shape;79;g34714ee372c_0_0"/>
          <p:cNvGraphicFramePr/>
          <p:nvPr/>
        </p:nvGraphicFramePr>
        <p:xfrm>
          <a:off x="13747300" y="19397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4295600"/>
                <a:gridCol w="4295600"/>
                <a:gridCol w="4295600"/>
                <a:gridCol w="42956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Parameter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Skin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Bone (Scalpel)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Bone (Saw)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Stiffness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0.855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1.0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0.5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Viscosity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Static Friction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.95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1.0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0.3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Dynamic Friction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0.95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1.0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048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0" name="Google Shape;80;g34714ee372c_0_0"/>
          <p:cNvSpPr txBox="1"/>
          <p:nvPr/>
        </p:nvSpPr>
        <p:spPr>
          <a:xfrm>
            <a:off x="13747300" y="12956575"/>
            <a:ext cx="17193000" cy="354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Mesh Manipulation using Computational Geometry Algorithm Library (CGAL) [2]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Cutter segments are accumulated post-gesture into a single swept volumetric mesh, then Boolean difference is applied asynchronously to prevent main-thread blocking. Three pre-operation validation steps: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Deduplication of points within 1×10⁻⁴ m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Closure check (manifold mesh)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" sz="2800">
                <a:solidFill>
                  <a:schemeClr val="dk1"/>
                </a:solidFill>
              </a:rPr>
              <a:t>Self-intersection test via CGAL routines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On failure, the operation is aborted without modifying the target mesh. Pre/post states are serialized to OBJ for reproducibility.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graphicFrame>
        <p:nvGraphicFramePr>
          <p:cNvPr id="81" name="Google Shape;81;g34714ee372c_0_0"/>
          <p:cNvGraphicFramePr/>
          <p:nvPr/>
        </p:nvGraphicFramePr>
        <p:xfrm>
          <a:off x="31183185" y="9585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2573400"/>
                <a:gridCol w="2573400"/>
                <a:gridCol w="7267825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System Performance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Mean FPS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FPS SD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Session Failutes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72.4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2.9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Google Shape;82;g34714ee372c_0_0"/>
          <p:cNvGraphicFramePr/>
          <p:nvPr/>
        </p:nvGraphicFramePr>
        <p:xfrm>
          <a:off x="31190344" y="20052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4102675"/>
                <a:gridCol w="4102675"/>
                <a:gridCol w="4118625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Scalpel </a:t>
                      </a:r>
                      <a:r>
                        <a:rPr b="1" lang="en" sz="2300"/>
                        <a:t>Accuracy</a:t>
                      </a:r>
                      <a:r>
                        <a:rPr b="1" lang="en" sz="2300"/>
                        <a:t> Averages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Average Dev.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Start Error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End Error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2.04 mm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3.73 mm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5.92 mm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Google Shape;83;g34714ee372c_0_0"/>
          <p:cNvGraphicFramePr/>
          <p:nvPr/>
        </p:nvGraphicFramePr>
        <p:xfrm>
          <a:off x="31200342" y="219657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4108000"/>
                <a:gridCol w="4108000"/>
                <a:gridCol w="4108000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Bone Resection Accuracy Averages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Average Dev.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Start Error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End Error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2.04 mm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5.37 mm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29.93 mm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Google Shape;84;g34714ee372c_0_0"/>
          <p:cNvGraphicFramePr/>
          <p:nvPr/>
        </p:nvGraphicFramePr>
        <p:xfrm>
          <a:off x="31191255" y="23948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4132825"/>
                <a:gridCol w="4132825"/>
                <a:gridCol w="4147450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Fragment Removal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Bad Grab Totals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Range per participant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Deposit Success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91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2 - 17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98%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5" name="Google Shape;85;g34714ee372c_0_0"/>
          <p:cNvGraphicFramePr/>
          <p:nvPr/>
        </p:nvGraphicFramePr>
        <p:xfrm>
          <a:off x="31192651" y="114436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{4E4249DB-322C-410A-BEF1-B91403F8EB56}</a:tableStyleId>
              </a:tblPr>
              <a:tblGrid>
                <a:gridCol w="2573400"/>
                <a:gridCol w="2573400"/>
                <a:gridCol w="7184925"/>
              </a:tblGrid>
              <a:tr h="38100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Usability and Workload</a:t>
                      </a:r>
                      <a:endParaRPr b="1"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SUS mean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300">
                          <a:solidFill>
                            <a:schemeClr val="dk1"/>
                          </a:solidFill>
                        </a:rPr>
                        <a:t>NASA TLX </a:t>
                      </a:r>
                      <a:r>
                        <a:rPr lang="en" sz="2300">
                          <a:solidFill>
                            <a:schemeClr val="dk1"/>
                          </a:solidFill>
                        </a:rPr>
                        <a:t> mean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SUS &gt; 70</a:t>
                      </a:r>
                      <a:endParaRPr sz="23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79.5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5.2/21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8/10</a:t>
                      </a:r>
                      <a:endParaRPr sz="2000"/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86" name="Google Shape;86;g34714ee372c_0_0" title="Screenshot 2026-03-26 163212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911900" y="24098600"/>
            <a:ext cx="5417726" cy="399462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g34714ee372c_0_0"/>
          <p:cNvSpPr txBox="1"/>
          <p:nvPr/>
        </p:nvSpPr>
        <p:spPr>
          <a:xfrm>
            <a:off x="13747300" y="16793806"/>
            <a:ext cx="17182500" cy="23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</a:rPr>
              <a:t>Haptic and VR Rendering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Geomagic Touch (3DOF, max 3.3 N, workspace 160×120×70 mm) + Meta Quest 2 (6-DOF, 1832×1920/eye, 72 Hz). Force rendered from proxy collider penetration depth via Haptics Direct. Haptic and visual loops are decoupled to prevent frame-rate variation from introducing force discontinuities. Models are given variable haptic material parameters to model the tool responses to different models.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  <p:sp>
        <p:nvSpPr>
          <p:cNvPr id="88" name="Google Shape;88;g34714ee372c_0_0"/>
          <p:cNvSpPr/>
          <p:nvPr/>
        </p:nvSpPr>
        <p:spPr>
          <a:xfrm>
            <a:off x="16930525" y="27796124"/>
            <a:ext cx="4065000" cy="231000"/>
          </a:xfrm>
          <a:prstGeom prst="rect">
            <a:avLst/>
          </a:prstGeom>
          <a:solidFill>
            <a:srgbClr val="1E2126"/>
          </a:solidFill>
          <a:ln cap="flat" cmpd="sng" w="9525">
            <a:solidFill>
              <a:srgbClr val="1E21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89" name="Google Shape;89;g34714ee372c_0_0"/>
          <p:cNvSpPr txBox="1"/>
          <p:nvPr/>
        </p:nvSpPr>
        <p:spPr>
          <a:xfrm>
            <a:off x="31178850" y="30891910"/>
            <a:ext cx="12434400" cy="155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chemeClr val="dk2"/>
                </a:solidFill>
              </a:rPr>
              <a:t>Future Work</a:t>
            </a:r>
            <a:endParaRPr b="1" sz="35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mesh-fitted forceps collider, resection plane guide, visible skin deformation, and extension to realignment and fixation phases.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90" name="Google Shape;90;g34714ee372c_0_0"/>
          <p:cNvSpPr txBox="1"/>
          <p:nvPr/>
        </p:nvSpPr>
        <p:spPr>
          <a:xfrm>
            <a:off x="374750" y="14496081"/>
            <a:ext cx="1309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Hammer toe deformity(left) [1], Simulated procedure(right) [1]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1" name="Google Shape;91;g34714ee372c_0_0"/>
          <p:cNvSpPr txBox="1"/>
          <p:nvPr/>
        </p:nvSpPr>
        <p:spPr>
          <a:xfrm>
            <a:off x="13887050" y="32371747"/>
            <a:ext cx="16912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Models (top left), Scalpel Incision (top right), Bone Resection (bottom left), Fragment removal (bottom right)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92" name="Google Shape;92;g34714ee372c_0_0"/>
          <p:cNvSpPr txBox="1"/>
          <p:nvPr/>
        </p:nvSpPr>
        <p:spPr>
          <a:xfrm>
            <a:off x="31216125" y="5349100"/>
            <a:ext cx="7720200" cy="70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Experiment Results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34714ee372c_0_0"/>
          <p:cNvSpPr txBox="1"/>
          <p:nvPr/>
        </p:nvSpPr>
        <p:spPr>
          <a:xfrm>
            <a:off x="39061875" y="9034727"/>
            <a:ext cx="455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Participant</a:t>
            </a:r>
            <a:r>
              <a:rPr lang="en" sz="1700">
                <a:solidFill>
                  <a:schemeClr val="dk2"/>
                </a:solidFill>
              </a:rPr>
              <a:t> using VR and Haptic Device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4" name="Google Shape;94;g34714ee372c_0_0"/>
          <p:cNvSpPr txBox="1"/>
          <p:nvPr/>
        </p:nvSpPr>
        <p:spPr>
          <a:xfrm>
            <a:off x="31906638" y="18759842"/>
            <a:ext cx="455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SUS [3] Average Radial Chart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5" name="Google Shape;95;g34714ee372c_0_0"/>
          <p:cNvSpPr txBox="1"/>
          <p:nvPr/>
        </p:nvSpPr>
        <p:spPr>
          <a:xfrm>
            <a:off x="38089000" y="18748626"/>
            <a:ext cx="455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 NASA TLX [4] average graph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6" name="Google Shape;96;g34714ee372c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328245" y="1890649"/>
            <a:ext cx="6910355" cy="27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4714ee372c_0_0" title="Screenshot 2026-03-30 124329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482950" y="5309825"/>
            <a:ext cx="10457350" cy="738091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g34714ee372c_0_0"/>
          <p:cNvSpPr txBox="1"/>
          <p:nvPr/>
        </p:nvSpPr>
        <p:spPr>
          <a:xfrm>
            <a:off x="13758250" y="10487330"/>
            <a:ext cx="634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Boolean Mesh Operation (top) System Design Flow Chart (right)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99" name="Google Shape;99;g34714ee372c_0_0"/>
          <p:cNvSpPr txBox="1"/>
          <p:nvPr/>
        </p:nvSpPr>
        <p:spPr>
          <a:xfrm>
            <a:off x="191375" y="5349100"/>
            <a:ext cx="13271400" cy="70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Introduction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g34714ee372c_0_0" title="boolean.jpg"/>
          <p:cNvPicPr preferRelativeResize="0"/>
          <p:nvPr/>
        </p:nvPicPr>
        <p:blipFill rotWithShape="1">
          <a:blip r:embed="rId16">
            <a:alphaModFix/>
          </a:blip>
          <a:srcRect b="0" l="500" r="-500" t="0"/>
          <a:stretch/>
        </p:blipFill>
        <p:spPr>
          <a:xfrm>
            <a:off x="13756612" y="7178631"/>
            <a:ext cx="6349200" cy="329166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1" name="Google Shape;101;g34714ee372c_0_0"/>
          <p:cNvSpPr txBox="1"/>
          <p:nvPr/>
        </p:nvSpPr>
        <p:spPr>
          <a:xfrm>
            <a:off x="20333700" y="4218675"/>
            <a:ext cx="322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1"/>
                </a:solidFill>
              </a:rPr>
              <a:t>Isaac Hraga</a:t>
            </a:r>
            <a:endParaRPr b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